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2"/>
  </p:notesMasterIdLst>
  <p:sldIdLst>
    <p:sldId id="256" r:id="rId2"/>
    <p:sldId id="311" r:id="rId3"/>
    <p:sldId id="293" r:id="rId4"/>
    <p:sldId id="296" r:id="rId5"/>
    <p:sldId id="294" r:id="rId6"/>
    <p:sldId id="308" r:id="rId7"/>
    <p:sldId id="303" r:id="rId8"/>
    <p:sldId id="265" r:id="rId9"/>
    <p:sldId id="300" r:id="rId10"/>
    <p:sldId id="29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3" orient="horz" pos="62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  <p15:guide id="11" orient="horz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>
      <p:cViewPr varScale="1">
        <p:scale>
          <a:sx n="110" d="100"/>
          <a:sy n="110" d="100"/>
        </p:scale>
        <p:origin x="1782" y="114"/>
      </p:cViewPr>
      <p:guideLst>
        <p:guide orient="horz" pos="336"/>
        <p:guide orient="horz" pos="624"/>
        <p:guide pos="2880"/>
        <p:guide pos="239"/>
        <p:guide pos="576"/>
        <p:guide orient="horz" pos="3984"/>
        <p:guide orient="horz" pos="7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all.dcinside.com/mgallery/board/view/?id=com2usbaseball&amp;no=78076" TargetMode="External"/><Relationship Id="rId3" Type="http://schemas.openxmlformats.org/officeDocument/2006/relationships/hyperlink" Target="https://on.com2us.com/tech/&#47784;&#49496;&#52897;&#52432;/" TargetMode="External"/><Relationship Id="rId7" Type="http://schemas.openxmlformats.org/officeDocument/2006/relationships/hyperlink" Target="https://m.irgo.co.kr/IR&#51088;&#47308;/60023/TB/" TargetMode="External"/><Relationship Id="rId2" Type="http://schemas.openxmlformats.org/officeDocument/2006/relationships/hyperlink" Target="https://youtu.be/yjiI6s_jh90?si=eUjzXB2AeA2KwSc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ddaily.co.kr/page/view/2023113015574109144" TargetMode="External"/><Relationship Id="rId5" Type="http://schemas.openxmlformats.org/officeDocument/2006/relationships/hyperlink" Target="https://on.com2us.com/press/&#52980;&#53804;&#49828;-2023&#45380;-&#49892;&#51201;&#48156;&#54364;&#50672;&#44036;-&#47588;&#52636;-7722&#50613;-&#50896;-&#44592;&#47197;/" TargetMode="External"/><Relationship Id="rId4" Type="http://schemas.openxmlformats.org/officeDocument/2006/relationships/hyperlink" Target="https://on.com2us.com/content/wintermeeting/" TargetMode="External"/><Relationship Id="rId9" Type="http://schemas.openxmlformats.org/officeDocument/2006/relationships/hyperlink" Target="https://url.kr/hvm65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15B356-9E4C-49AD-ADFF-1823009D3352}"/>
              </a:ext>
            </a:extLst>
          </p:cNvPr>
          <p:cNvSpPr/>
          <p:nvPr/>
        </p:nvSpPr>
        <p:spPr>
          <a:xfrm>
            <a:off x="379413" y="1162050"/>
            <a:ext cx="81549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 err="1">
                <a:solidFill>
                  <a:srgbClr val="00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컴투스</a:t>
            </a:r>
            <a:r>
              <a:rPr lang="ko-KR" altLang="en-US" sz="5000" b="1" dirty="0">
                <a:solidFill>
                  <a:srgbClr val="00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 프로야구 </a:t>
            </a:r>
            <a:r>
              <a:rPr lang="en-US" altLang="ko-KR" sz="5000" b="1" dirty="0">
                <a:solidFill>
                  <a:srgbClr val="00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2024</a:t>
            </a:r>
            <a:endParaRPr lang="en-US" altLang="ko-KR" sz="2400" b="1" dirty="0">
              <a:solidFill>
                <a:srgbClr val="000000"/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00000"/>
                </a:solidFill>
                <a:latin typeface="+mj-ea"/>
                <a:ea typeface="+mj-ea"/>
                <a:cs typeface="함초롬돋움" panose="020B0604000101010101" pitchFamily="50" charset="-127"/>
              </a:rPr>
              <a:t>게임 분석</a:t>
            </a:r>
            <a:endParaRPr lang="zh-CN" altLang="en-US" sz="2400" dirty="0">
              <a:solidFill>
                <a:srgbClr val="000000"/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000" y="56782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b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totohoon4@naver.com</a:t>
            </a:r>
          </a:p>
        </p:txBody>
      </p:sp>
      <p:pic>
        <p:nvPicPr>
          <p:cNvPr id="4" name="그림 3" descr="인간의 얼굴, 사람, 야구모자, 의류이(가) 표시된 사진&#10;&#10;자동 생성된 설명">
            <a:extLst>
              <a:ext uri="{FF2B5EF4-FFF2-40B4-BE49-F238E27FC236}">
                <a16:creationId xmlns:a16="http://schemas.microsoft.com/office/drawing/2014/main" id="{9D764744-DE9E-6A69-34B1-EFE81521CE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6" y="2590800"/>
            <a:ext cx="4343400" cy="4125757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C3B6-CACC-39E4-2E63-C1E307E3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24DB1-B6CE-6993-6EAA-136AD431728D}"/>
              </a:ext>
            </a:extLst>
          </p:cNvPr>
          <p:cNvSpPr txBox="1"/>
          <p:nvPr/>
        </p:nvSpPr>
        <p:spPr>
          <a:xfrm>
            <a:off x="379413" y="1143000"/>
            <a:ext cx="8612187" cy="5508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컴투스프로야구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유튜브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[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컴프야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2024]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윈터미팅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감사영상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/>
              </a:rPr>
              <a:t>https://youtu.be/yjiI6s_jh90?si=eUjzXB2AeA2KwScO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이수빈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「게임에 생동감을 불어넣는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모션캡처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눈길」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https://on.com2us.com/tech/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모션캡쳐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/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「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문동주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선수와 함께한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컴프야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윈터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미팅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/>
              </a:rPr>
              <a:t>https://on.com2us.com/content/wintermeeting/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「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2023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실적발표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연간 매출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7,722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 원 기록」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https://on.com2us.com/press/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-2023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년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실적발표연간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매출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-7722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억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기록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/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문대찬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「연간 매출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1500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억원 눈앞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컴투스표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야구 게임이 잘 나가는 이유」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6"/>
              </a:rPr>
              <a:t>https://m.ddaily.co.kr/page/view/2023113015574109144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IRGO, “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2023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분기 및 연간 실적 발표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7"/>
              </a:rPr>
              <a:t>https://m.irgo.co.kr/IR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7"/>
              </a:rPr>
              <a:t>자료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7"/>
              </a:rPr>
              <a:t>/60023/TB/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LG15,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디시인사이드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컴투스프로야구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갤러리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“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i="0" dirty="0" err="1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스압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</a:t>
            </a:r>
            <a:r>
              <a:rPr lang="ko-KR" altLang="en-US" sz="1200" i="0" dirty="0" err="1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플래권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획득 개인적인 팁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[20210817 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8"/>
              </a:rPr>
              <a:t>https://gall.dcinside.com/mgallery/board/view/?id=com2usbaseball&amp;no=78076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공식 카페 버그신고 게시판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9"/>
              </a:rPr>
              <a:t>https://url.kr/hvm65u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조사 기간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2024.01.25[Ver.10.0.0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업데이트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~ 2024.02.24)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F442B-66DE-D511-939D-15478A0F7AF7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자료 출처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A64247B-58C6-B5D1-0DFA-C408ECF46FDB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r>
              <a:rPr lang="en-US" altLang="ko-KR" dirty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30AE-A217-02DD-EFAC-27C23A6D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57B7C-24CC-4EEE-1F36-9B0392EB527A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82EBD-04F7-DE8F-C2AC-8219B0064E1A}"/>
              </a:ext>
            </a:extLst>
          </p:cNvPr>
          <p:cNvSpPr txBox="1"/>
          <p:nvPr/>
        </p:nvSpPr>
        <p:spPr>
          <a:xfrm>
            <a:off x="383767" y="1143000"/>
            <a:ext cx="8229600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소개 및 선정 이유 </a:t>
            </a:r>
            <a:r>
              <a:rPr lang="en-US" altLang="ko-KR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(3~4p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왜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인가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marL="742950" lvl="1" indent="-28575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다년간 서비스에도 꾸준한 성적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(5~9p)</a:t>
            </a:r>
          </a:p>
          <a:p>
            <a:pPr marL="742950" lvl="1" indent="-28575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모션 캡쳐로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몰입감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극대화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 팬의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수집욕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자극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조작보단 육성의 재미에 초점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보상 재화를 통한 충성도 획득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요소를 섞어 육성의 재미 극대화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자료 출처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(10p)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A8BEFF0-029D-B297-EC39-59BB97728E9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784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CC225-0FCC-6185-125F-938CAD19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9460FE-99E0-EFB8-A169-9D6EBFA0C6FA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00C7C-B6F2-69F8-BA9E-F4B4A940890E}"/>
              </a:ext>
            </a:extLst>
          </p:cNvPr>
          <p:cNvSpPr txBox="1"/>
          <p:nvPr/>
        </p:nvSpPr>
        <p:spPr>
          <a:xfrm>
            <a:off x="6477471" y="55518"/>
            <a:ext cx="24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소개 및 선정 이유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9FF03-BD42-6F4C-BBC5-367E01B8705A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왜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인가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263F9-D4FB-5887-9421-65A98024CF3C}"/>
              </a:ext>
            </a:extLst>
          </p:cNvPr>
          <p:cNvSpPr txBox="1"/>
          <p:nvPr/>
        </p:nvSpPr>
        <p:spPr>
          <a:xfrm>
            <a:off x="3100389" y="1143000"/>
            <a:ext cx="5943600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KBO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라이선스 게임 중 양대 마켓 스포츠 분야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매출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 유지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플레이 스토어 스포츠 분야 최고 매출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2019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 기준 애플 앱스토어 최고 매출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11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 기준 구글 플레이 스토어 최고 매출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22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년이라는 시간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동안 유저들의 사랑을 받은 야구 게임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별점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4.4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누적 다운로드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천만 회 돌파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타이틀 홀더 누적 점수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 점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(2,424,768,143)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치뤄진 클럽대전 횟수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1444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 회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(14,441,709)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C6348B9-0028-5829-A246-260D248AC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4805"/>
              </p:ext>
            </p:extLst>
          </p:nvPr>
        </p:nvGraphicFramePr>
        <p:xfrm>
          <a:off x="379413" y="1219200"/>
          <a:ext cx="2692400" cy="5029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085">
                  <a:extLst>
                    <a:ext uri="{9D8B030D-6E8A-4147-A177-3AD203B41FA5}">
                      <a16:colId xmlns:a16="http://schemas.microsoft.com/office/drawing/2014/main" val="3843630967"/>
                    </a:ext>
                  </a:extLst>
                </a:gridCol>
                <a:gridCol w="1598315">
                  <a:extLst>
                    <a:ext uri="{9D8B030D-6E8A-4147-A177-3AD203B41FA5}">
                      <a16:colId xmlns:a16="http://schemas.microsoft.com/office/drawing/2014/main" val="3123136621"/>
                    </a:ext>
                  </a:extLst>
                </a:gridCol>
              </a:tblGrid>
              <a:tr h="260302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08670529"/>
                  </a:ext>
                </a:extLst>
              </a:tr>
              <a:tr h="454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프로야구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29780"/>
                  </a:ext>
                </a:extLst>
              </a:tr>
              <a:tr h="3891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출시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26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973205"/>
                  </a:ext>
                </a:extLst>
              </a:tr>
              <a:tr h="3891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런칭 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77699"/>
                  </a:ext>
                </a:extLst>
              </a:tr>
              <a:tr h="397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09156"/>
                  </a:ext>
                </a:extLst>
              </a:tr>
              <a:tr h="397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스포츠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771140"/>
                  </a:ext>
                </a:extLst>
              </a:tr>
              <a:tr h="397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Android, iOS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52931"/>
                  </a:ext>
                </a:extLst>
              </a:tr>
            </a:tbl>
          </a:graphicData>
        </a:graphic>
      </p:graphicFrame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1F522B49-8B5E-F1BA-E700-8D859A94134D}"/>
              </a:ext>
            </a:extLst>
          </p:cNvPr>
          <p:cNvSpPr txBox="1">
            <a:spLocks/>
          </p:cNvSpPr>
          <p:nvPr/>
        </p:nvSpPr>
        <p:spPr>
          <a:xfrm>
            <a:off x="3576639" y="5946987"/>
            <a:ext cx="4610100" cy="337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년만 해도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야구에서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 점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나올 정도의 인기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텍스트, 야구, 득점판, 경기장이(가) 표시된 사진&#10;&#10;자동 생성된 설명">
            <a:extLst>
              <a:ext uri="{FF2B5EF4-FFF2-40B4-BE49-F238E27FC236}">
                <a16:creationId xmlns:a16="http://schemas.microsoft.com/office/drawing/2014/main" id="{416D1E90-BE40-E961-CB22-6EC6ABAF8C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9" y="3436558"/>
            <a:ext cx="4610100" cy="259318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20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메뉴, 음식이(가) 표시된 사진&#10;&#10;자동 생성된 설명">
            <a:extLst>
              <a:ext uri="{FF2B5EF4-FFF2-40B4-BE49-F238E27FC236}">
                <a16:creationId xmlns:a16="http://schemas.microsoft.com/office/drawing/2014/main" id="{88E089C5-A9E0-4963-A33A-A57BBE4CD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98" y="2202762"/>
            <a:ext cx="1673402" cy="419803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C1756-FDC3-EDF9-A820-E4D231FEE2FF}"/>
              </a:ext>
            </a:extLst>
          </p:cNvPr>
          <p:cNvSpPr txBox="1"/>
          <p:nvPr/>
        </p:nvSpPr>
        <p:spPr>
          <a:xfrm>
            <a:off x="6477472" y="5551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소개 및 선정 이유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다년간 서비스에도 꾸준한 성적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4783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스포츠 매출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다년간 서비스에도 높은 성과 유지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분기 게임사업 장르별 매출 스포츠 분야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매출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31.2%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증가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모바일 출시 이후 현재까지 꾸준한 성과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스포츠 분야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상위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앱스토어 상위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축구 등 다른 분야의 스포츠 게임 제외하면 사실상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1E0AEB-C7B6-F7F3-D604-2911957A0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79" y="3496458"/>
            <a:ext cx="5275104" cy="2828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42E6FA-711C-491E-C157-2E592CBFDF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8" y="2971800"/>
            <a:ext cx="5275104" cy="37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CB1752-6C29-77E6-EC39-9BA905BF99FE}"/>
              </a:ext>
            </a:extLst>
          </p:cNvPr>
          <p:cNvSpPr/>
          <p:nvPr/>
        </p:nvSpPr>
        <p:spPr>
          <a:xfrm>
            <a:off x="6632395" y="5024772"/>
            <a:ext cx="149382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C892BF-4C77-6507-8EC9-B0AA9319E510}"/>
              </a:ext>
            </a:extLst>
          </p:cNvPr>
          <p:cNvSpPr/>
          <p:nvPr/>
        </p:nvSpPr>
        <p:spPr>
          <a:xfrm>
            <a:off x="6632395" y="5493685"/>
            <a:ext cx="149382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FCB8586-76AA-0AB9-0129-34E153DD4A9B}"/>
              </a:ext>
            </a:extLst>
          </p:cNvPr>
          <p:cNvSpPr/>
          <p:nvPr/>
        </p:nvSpPr>
        <p:spPr>
          <a:xfrm>
            <a:off x="6632396" y="4554536"/>
            <a:ext cx="149382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B276A9-4528-A2B4-DC5B-6ED710FE2FFC}"/>
              </a:ext>
            </a:extLst>
          </p:cNvPr>
          <p:cNvSpPr/>
          <p:nvPr/>
        </p:nvSpPr>
        <p:spPr>
          <a:xfrm>
            <a:off x="6632396" y="3645886"/>
            <a:ext cx="149382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4C8CB79-D5D5-9D7F-69FA-3ECC5C19CEB0}"/>
              </a:ext>
            </a:extLst>
          </p:cNvPr>
          <p:cNvSpPr/>
          <p:nvPr/>
        </p:nvSpPr>
        <p:spPr>
          <a:xfrm>
            <a:off x="6632397" y="3176973"/>
            <a:ext cx="149382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72450-58B7-1413-5116-0B8F46C41520}"/>
              </a:ext>
            </a:extLst>
          </p:cNvPr>
          <p:cNvSpPr txBox="1"/>
          <p:nvPr/>
        </p:nvSpPr>
        <p:spPr>
          <a:xfrm>
            <a:off x="5232203" y="6350213"/>
            <a:ext cx="2894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24.03.10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플레이스토어 기준</a:t>
            </a:r>
          </a:p>
        </p:txBody>
      </p:sp>
    </p:spTree>
    <p:extLst>
      <p:ext uri="{BB962C8B-B14F-4D97-AF65-F5344CB8AC3E}">
        <p14:creationId xmlns:p14="http://schemas.microsoft.com/office/powerpoint/2010/main" val="41218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E7114-9092-613E-E666-A9DE574E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89A0F0-C753-57B4-46AF-251347CD0209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B4FC8-CB4F-5CF8-88A8-5A91D3D42428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F846E0-D5FD-9FEA-2051-DCF1460789C5}"/>
              </a:ext>
            </a:extLst>
          </p:cNvPr>
          <p:cNvSpPr/>
          <p:nvPr/>
        </p:nvSpPr>
        <p:spPr>
          <a:xfrm>
            <a:off x="379412" y="533400"/>
            <a:ext cx="8002587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모션 캡쳐로 </a:t>
            </a:r>
            <a:r>
              <a:rPr lang="ko-KR" altLang="en-US" sz="3000" kern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몰입감</a:t>
            </a: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극대화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72764-F297-A961-0EDE-66EA26E6FF16}"/>
              </a:ext>
            </a:extLst>
          </p:cNvPr>
          <p:cNvSpPr txBox="1"/>
          <p:nvPr/>
        </p:nvSpPr>
        <p:spPr>
          <a:xfrm>
            <a:off x="379413" y="1143000"/>
            <a:ext cx="8307387" cy="5279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야구팬이 좋아하는 선수의 고유한 폼과 얼굴 구현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모션 캡쳐를 사용해 선수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경기 구장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관객 등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야구팬이 원하는 게임 그래픽의 리얼리티를 극대화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KBO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리그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500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 명의 헤드 스캔 데이터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통해 눈동자 움직임을 비롯한 선수들의 움직임 등 전반적인 그래픽 업그레이드 예정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6D0452-6407-FF58-E2EA-7590748BC99F}"/>
              </a:ext>
            </a:extLst>
          </p:cNvPr>
          <p:cNvGrpSpPr/>
          <p:nvPr/>
        </p:nvGrpSpPr>
        <p:grpSpPr>
          <a:xfrm>
            <a:off x="388938" y="2971800"/>
            <a:ext cx="8568700" cy="2895600"/>
            <a:chOff x="388938" y="2971800"/>
            <a:chExt cx="8677458" cy="2895600"/>
          </a:xfrm>
        </p:grpSpPr>
        <p:pic>
          <p:nvPicPr>
            <p:cNvPr id="8" name="그림 7" descr="신발류, 실내, 조각상, 천장이(가) 표시된 사진&#10;&#10;자동 생성된 설명">
              <a:extLst>
                <a:ext uri="{FF2B5EF4-FFF2-40B4-BE49-F238E27FC236}">
                  <a16:creationId xmlns:a16="http://schemas.microsoft.com/office/drawing/2014/main" id="{6FE8D8B5-739C-E0CA-2984-8E6952D5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38" y="2971800"/>
              <a:ext cx="4343400" cy="289560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6" name="그림 5" descr="실내, 컨벤션, 회의장, 사람이(가) 표시된 사진&#10;&#10;자동 생성된 설명">
              <a:extLst>
                <a:ext uri="{FF2B5EF4-FFF2-40B4-BE49-F238E27FC236}">
                  <a16:creationId xmlns:a16="http://schemas.microsoft.com/office/drawing/2014/main" id="{A1BC1173-1EAA-1C6B-D5DD-E703ABB57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117" y="2971800"/>
              <a:ext cx="4341279" cy="2895600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AC091D66-19B6-0FBB-3CA0-06DB9DA27267}"/>
              </a:ext>
            </a:extLst>
          </p:cNvPr>
          <p:cNvSpPr txBox="1">
            <a:spLocks/>
          </p:cNvSpPr>
          <p:nvPr/>
        </p:nvSpPr>
        <p:spPr>
          <a:xfrm>
            <a:off x="388938" y="5867400"/>
            <a:ext cx="4183062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모션 캡쳐를 통한 리얼리티한 그래픽으로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몰입감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극대화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7B67C1B-DCDC-748E-50CA-C5E464C5F1CA}"/>
              </a:ext>
            </a:extLst>
          </p:cNvPr>
          <p:cNvSpPr txBox="1">
            <a:spLocks/>
          </p:cNvSpPr>
          <p:nvPr/>
        </p:nvSpPr>
        <p:spPr>
          <a:xfrm>
            <a:off x="4572000" y="5876364"/>
            <a:ext cx="4385638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전반적인 그래픽 업그레이드를 약속한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윈터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미팅 전경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5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3A6C2-373F-8EFC-1480-6E8EA303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8A44D3C-61C7-CA96-1D66-DBC29C0A44EA}"/>
              </a:ext>
            </a:extLst>
          </p:cNvPr>
          <p:cNvSpPr txBox="1"/>
          <p:nvPr/>
        </p:nvSpPr>
        <p:spPr>
          <a:xfrm>
            <a:off x="379413" y="1143000"/>
            <a:ext cx="8578225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 접속 시 선호 팀의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플래티넘 타자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투수 기본 지급해 접근성 높임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가이드 미션 클리어 하면 양준혁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구자욱과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같은 선호 팀의 위시 선수 제공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카드 등급 존재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 중 레전드 등급 선수 카드는 라이브 경기 화면 제공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선수라도 유저의 선수 카드에만 부여되는 고유능력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고유번호 존재해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나만의 선수라는 애착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클럽 등 커뮤니티를 통해 다른 유저의 선수 카드를 보여줘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수집욕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자극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DEEA79-383D-6995-D464-7A65AC8133DA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 팬의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수집욕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자극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062941-0A5B-2C54-B62B-EE8FDB67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2DBBD-EA44-AA9A-02C0-3D18F015CD8F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8E17F1-6BC3-F70C-64A4-8FF0BB7EE4C4}"/>
              </a:ext>
            </a:extLst>
          </p:cNvPr>
          <p:cNvGrpSpPr/>
          <p:nvPr/>
        </p:nvGrpSpPr>
        <p:grpSpPr>
          <a:xfrm>
            <a:off x="885825" y="3124200"/>
            <a:ext cx="3949566" cy="2920852"/>
            <a:chOff x="927234" y="3012443"/>
            <a:chExt cx="4479286" cy="3337409"/>
          </a:xfrm>
        </p:grpSpPr>
        <p:pic>
          <p:nvPicPr>
            <p:cNvPr id="14" name="그림 13" descr="텍스트, 사람, 플레이어, 스포츠 유니폼이(가) 표시된 사진&#10;&#10;자동 생성된 설명">
              <a:extLst>
                <a:ext uri="{FF2B5EF4-FFF2-40B4-BE49-F238E27FC236}">
                  <a16:creationId xmlns:a16="http://schemas.microsoft.com/office/drawing/2014/main" id="{9B401541-46BA-E3C4-A2AC-E3B45C5C4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234" y="3012443"/>
              <a:ext cx="2213975" cy="332096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0" name="그림 19" descr="텍스트, 스크린샷, 인간의 얼굴, 의류이(가) 표시된 사진&#10;&#10;자동 생성된 설명">
              <a:extLst>
                <a:ext uri="{FF2B5EF4-FFF2-40B4-BE49-F238E27FC236}">
                  <a16:creationId xmlns:a16="http://schemas.microsoft.com/office/drawing/2014/main" id="{6F497F1C-BE6A-3B53-3E10-FBC230330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09" y="3012443"/>
              <a:ext cx="2265311" cy="3337409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9F69D7E-05E3-AA55-027A-4AE785D3A951}"/>
                </a:ext>
              </a:extLst>
            </p:cNvPr>
            <p:cNvSpPr/>
            <p:nvPr/>
          </p:nvSpPr>
          <p:spPr>
            <a:xfrm>
              <a:off x="3252162" y="5161088"/>
              <a:ext cx="2046728" cy="98071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FB77E95-4592-E6EE-1295-713C161CE825}"/>
                </a:ext>
              </a:extLst>
            </p:cNvPr>
            <p:cNvSpPr/>
            <p:nvPr/>
          </p:nvSpPr>
          <p:spPr>
            <a:xfrm>
              <a:off x="4720720" y="3041474"/>
              <a:ext cx="685800" cy="15223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텍스트, 야구, 헬멧, 인간의 얼굴이(가) 표시된 사진&#10;&#10;자동 생성된 설명">
            <a:extLst>
              <a:ext uri="{FF2B5EF4-FFF2-40B4-BE49-F238E27FC236}">
                <a16:creationId xmlns:a16="http://schemas.microsoft.com/office/drawing/2014/main" id="{8D3F3C5D-6F89-948D-B951-867C325F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91" y="3124200"/>
            <a:ext cx="3722915" cy="28956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4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F1CD4-FD5D-BB49-F5DF-258B18B43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A9FD1C-492C-CAA1-C75D-3AEB139CCBBF}"/>
              </a:ext>
            </a:extLst>
          </p:cNvPr>
          <p:cNvSpPr txBox="1"/>
          <p:nvPr/>
        </p:nvSpPr>
        <p:spPr>
          <a:xfrm>
            <a:off x="379413" y="1143000"/>
            <a:ext cx="8578225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 어렵지 않아 신규 유저도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부담 없이 진입할 수 있는 환경</a:t>
            </a:r>
            <a:endParaRPr lang="en-US" altLang="ko-KR" sz="20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타격 타이밍에 맞춰 누르기만 하면 되는 간단한 조작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자동 진행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스킵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 플레이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유저 편의성 제공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조작이 진입장벽이 되는 걸 방지하고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육성 재미에 초점 맞춤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성장 요소를 맞춰가며 성장해 가는 나만의 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0BA332-DEA7-1B76-6E80-A939A8D96417}"/>
              </a:ext>
            </a:extLst>
          </p:cNvPr>
          <p:cNvSpPr/>
          <p:nvPr/>
        </p:nvSpPr>
        <p:spPr>
          <a:xfrm>
            <a:off x="379412" y="533400"/>
            <a:ext cx="8002587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조작보단 육성의 재미에 초점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DE5D3D-8BC2-8E71-B628-B2CC1FDF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9C4B-01E3-4288-3358-7AD34AC0FAFC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 descr="스포츠, 운동 경기, 플레이어, 사람이(가) 표시된 사진&#10;&#10;자동 생성된 설명">
            <a:extLst>
              <a:ext uri="{FF2B5EF4-FFF2-40B4-BE49-F238E27FC236}">
                <a16:creationId xmlns:a16="http://schemas.microsoft.com/office/drawing/2014/main" id="{EA8B6A03-763E-3297-076B-87D33410A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4" y="3369612"/>
            <a:ext cx="4160302" cy="234538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387B830F-FCDB-4372-AB78-6859697D6551}"/>
              </a:ext>
            </a:extLst>
          </p:cNvPr>
          <p:cNvSpPr txBox="1">
            <a:spLocks/>
          </p:cNvSpPr>
          <p:nvPr/>
        </p:nvSpPr>
        <p:spPr>
          <a:xfrm>
            <a:off x="399707" y="5709615"/>
            <a:ext cx="4160302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타이밍 맞춰 스윙 버튼 누르기만 하면 타격 가능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8FF01F-D973-088E-2400-35CBB411B8DC}"/>
              </a:ext>
            </a:extLst>
          </p:cNvPr>
          <p:cNvGrpSpPr/>
          <p:nvPr/>
        </p:nvGrpSpPr>
        <p:grpSpPr>
          <a:xfrm>
            <a:off x="4581525" y="3367103"/>
            <a:ext cx="4460590" cy="2345388"/>
            <a:chOff x="4581525" y="3711081"/>
            <a:chExt cx="4460590" cy="2398009"/>
          </a:xfrm>
        </p:grpSpPr>
        <p:pic>
          <p:nvPicPr>
            <p:cNvPr id="7" name="그림 6" descr="텍스트, 스크린샷, 소프트웨어, 득점판이(가) 표시된 사진&#10;&#10;자동 생성된 설명">
              <a:extLst>
                <a:ext uri="{FF2B5EF4-FFF2-40B4-BE49-F238E27FC236}">
                  <a16:creationId xmlns:a16="http://schemas.microsoft.com/office/drawing/2014/main" id="{B6445F9B-7191-8CAF-4D48-BDD85B36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525" y="3711081"/>
              <a:ext cx="4460590" cy="2398009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AE1FADA-B8EB-1499-7FD9-6DFDA3260E30}"/>
                </a:ext>
              </a:extLst>
            </p:cNvPr>
            <p:cNvSpPr/>
            <p:nvPr/>
          </p:nvSpPr>
          <p:spPr>
            <a:xfrm>
              <a:off x="4665993" y="5037658"/>
              <a:ext cx="1446325" cy="102132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27DC335-B2AB-7AC5-BB8D-4B0CDF2C7DC3}"/>
                </a:ext>
              </a:extLst>
            </p:cNvPr>
            <p:cNvSpPr/>
            <p:nvPr/>
          </p:nvSpPr>
          <p:spPr>
            <a:xfrm>
              <a:off x="6238941" y="5226968"/>
              <a:ext cx="2736097" cy="83201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20633D-6DCB-1C12-9F01-99EB53815EB6}"/>
                </a:ext>
              </a:extLst>
            </p:cNvPr>
            <p:cNvSpPr/>
            <p:nvPr/>
          </p:nvSpPr>
          <p:spPr>
            <a:xfrm>
              <a:off x="6238941" y="3743140"/>
              <a:ext cx="2736097" cy="125245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62CED94B-C6F2-2D7B-4031-B37066D13E83}"/>
              </a:ext>
            </a:extLst>
          </p:cNvPr>
          <p:cNvSpPr txBox="1">
            <a:spLocks/>
          </p:cNvSpPr>
          <p:nvPr/>
        </p:nvSpPr>
        <p:spPr>
          <a:xfrm>
            <a:off x="4560009" y="5709615"/>
            <a:ext cx="4460590" cy="2868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20000"/>
              </a:spcBef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초월 돌파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강화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고유능력 변경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2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79412" y="539150"/>
            <a:ext cx="8002587" cy="451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보상 재화를 </a:t>
            </a: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통한 충성도 획득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413" y="1143000"/>
            <a:ext cx="8307387" cy="4783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모드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KBO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역사 속 팀 상대하면서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포인트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획득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획득한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포인트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플래티넘 선수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뽑기권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한계돌파권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선수팩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등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 정착에 유의미한 보상 획득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큰 보상을 보여주고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순차적으로 미션 진행해</a:t>
            </a:r>
            <a:r>
              <a:rPr lang="en-US" altLang="ko-KR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시스템 익힘</a:t>
            </a:r>
            <a:endParaRPr lang="en-US" altLang="ko-KR" sz="20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홈런 더비 진행 → 홈런 더비 타자 교체 → 홈런 버디 아이템 사용 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……</a:t>
            </a: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가이드 미션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일일 미션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 달성하기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일은 플레이하도록 유도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가이드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일일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주간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성장 미션과 연계되어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다른 콘텐츠도 플레이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6A15E15-7B66-26E7-39E8-8A77F060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A05B7-6902-C8FF-E591-C4E191ED4D50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7F3BCC-8287-8888-6487-440EFB0866FD}"/>
              </a:ext>
            </a:extLst>
          </p:cNvPr>
          <p:cNvGrpSpPr/>
          <p:nvPr/>
        </p:nvGrpSpPr>
        <p:grpSpPr>
          <a:xfrm>
            <a:off x="379413" y="3854725"/>
            <a:ext cx="4268787" cy="2615616"/>
            <a:chOff x="762598" y="2971800"/>
            <a:chExt cx="4880565" cy="2615615"/>
          </a:xfrm>
        </p:grpSpPr>
        <p:pic>
          <p:nvPicPr>
            <p:cNvPr id="4" name="그림 3" descr="텍스트, 스크린샷, 로고, 브랜드이(가) 표시된 사진&#10;&#10;자동 생성된 설명">
              <a:extLst>
                <a:ext uri="{FF2B5EF4-FFF2-40B4-BE49-F238E27FC236}">
                  <a16:creationId xmlns:a16="http://schemas.microsoft.com/office/drawing/2014/main" id="{CFDFF150-B7B2-E2DC-F009-72EBB708D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98" y="2971800"/>
              <a:ext cx="4880565" cy="2615615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373DE38-71CD-75D7-FA59-F2A7653C4C2E}"/>
                </a:ext>
              </a:extLst>
            </p:cNvPr>
            <p:cNvCxnSpPr>
              <a:cxnSpLocks/>
            </p:cNvCxnSpPr>
            <p:nvPr/>
          </p:nvCxnSpPr>
          <p:spPr>
            <a:xfrm>
              <a:off x="2727187" y="3632356"/>
              <a:ext cx="47569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5FF9061-7878-4198-74FF-90B078D0CE64}"/>
                </a:ext>
              </a:extLst>
            </p:cNvPr>
            <p:cNvCxnSpPr>
              <a:cxnSpLocks/>
            </p:cNvCxnSpPr>
            <p:nvPr/>
          </p:nvCxnSpPr>
          <p:spPr>
            <a:xfrm>
              <a:off x="4403587" y="4279363"/>
              <a:ext cx="0" cy="2619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CBE129-7B31-A9E5-1483-A0FCF376DF2E}"/>
                </a:ext>
              </a:extLst>
            </p:cNvPr>
            <p:cNvSpPr txBox="1"/>
            <p:nvPr/>
          </p:nvSpPr>
          <p:spPr>
            <a:xfrm>
              <a:off x="2498587" y="3226865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선택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232C29-AB96-2F8D-35E3-AD011880AFCD}"/>
                </a:ext>
              </a:extLst>
            </p:cNvPr>
            <p:cNvSpPr txBox="1"/>
            <p:nvPr/>
          </p:nvSpPr>
          <p:spPr>
            <a:xfrm>
              <a:off x="3278078" y="4204960"/>
              <a:ext cx="1079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재화 획득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E7C1E0-8574-FBAF-7838-B485C08EA603}"/>
              </a:ext>
            </a:extLst>
          </p:cNvPr>
          <p:cNvGrpSpPr/>
          <p:nvPr/>
        </p:nvGrpSpPr>
        <p:grpSpPr>
          <a:xfrm>
            <a:off x="4648200" y="3854725"/>
            <a:ext cx="4309438" cy="2530845"/>
            <a:chOff x="1625261" y="3396343"/>
            <a:chExt cx="5893477" cy="292825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E9C3D5D-826D-7E77-62BE-F166283C0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5261" y="3396343"/>
              <a:ext cx="5893477" cy="2928257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AB878EC-FE89-3EB4-F943-33575C292A20}"/>
                </a:ext>
              </a:extLst>
            </p:cNvPr>
            <p:cNvSpPr/>
            <p:nvPr/>
          </p:nvSpPr>
          <p:spPr>
            <a:xfrm>
              <a:off x="6172200" y="3660582"/>
              <a:ext cx="1346538" cy="6096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6768742-5C1A-31BF-61DF-FD43E05A5BE6}"/>
                </a:ext>
              </a:extLst>
            </p:cNvPr>
            <p:cNvSpPr/>
            <p:nvPr/>
          </p:nvSpPr>
          <p:spPr>
            <a:xfrm>
              <a:off x="6019800" y="4488860"/>
              <a:ext cx="1447800" cy="177688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77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2125-2873-C021-5EFB-056E4BB47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580AA7-1199-A520-DCD5-C395421CD3E5}"/>
              </a:ext>
            </a:extLst>
          </p:cNvPr>
          <p:cNvSpPr txBox="1"/>
          <p:nvPr/>
        </p:nvSpPr>
        <p:spPr>
          <a:xfrm>
            <a:off x="4637259" y="1143000"/>
            <a:ext cx="4385637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성장 요소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콤보 시작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비거리 증가 등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인게임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재화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사용해 게임 진행에 추가 효과 주는 아이템 구매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경험치 획득해 얻은 더비 포인트로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장타율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크리티컬 등 패시브 강화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간접적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PVP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요소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타격 실력과 선수 카드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아이템과 패시브 강화 단계 등 다양한 요소 이용해 점수 겨룸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성장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요소와 간접적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PVP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 사용해 단순한 타격 연습용 모드 아닌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경쟁을 통한 선수의 육성 재미를 극대화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18CDEA-869A-7493-4194-BFBF35979B78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</a:t>
            </a:r>
            <a:r>
              <a:rPr lang="en-US" altLang="ko-KR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요소를 섞어 육성의 재미 극대화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03A16F-C056-D169-2120-1172C59D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1FA6B-F926-D4D8-742A-6C38ECCFB3ED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5D7AD8-428E-1E82-0490-809B35C04900}"/>
              </a:ext>
            </a:extLst>
          </p:cNvPr>
          <p:cNvGrpSpPr/>
          <p:nvPr/>
        </p:nvGrpSpPr>
        <p:grpSpPr>
          <a:xfrm>
            <a:off x="379413" y="3711081"/>
            <a:ext cx="4192587" cy="2409785"/>
            <a:chOff x="392261" y="3522780"/>
            <a:chExt cx="4315158" cy="2409785"/>
          </a:xfrm>
        </p:grpSpPr>
        <p:sp>
          <p:nvSpPr>
            <p:cNvPr id="19" name="슬라이드 번호 개체 틀 2">
              <a:extLst>
                <a:ext uri="{FF2B5EF4-FFF2-40B4-BE49-F238E27FC236}">
                  <a16:creationId xmlns:a16="http://schemas.microsoft.com/office/drawing/2014/main" id="{08FB6960-E746-2BD4-1A1C-EC81438AC526}"/>
                </a:ext>
              </a:extLst>
            </p:cNvPr>
            <p:cNvSpPr txBox="1">
              <a:spLocks/>
            </p:cNvSpPr>
            <p:nvPr/>
          </p:nvSpPr>
          <p:spPr>
            <a:xfrm>
              <a:off x="392261" y="5658721"/>
              <a:ext cx="4315158" cy="27384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모든 요소를 사용해 점수를 겨루는 홈런 더비 모드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FEFEEC4-CCF3-CA1F-2391-879524CE5731}"/>
                </a:ext>
              </a:extLst>
            </p:cNvPr>
            <p:cNvGrpSpPr/>
            <p:nvPr/>
          </p:nvGrpSpPr>
          <p:grpSpPr>
            <a:xfrm>
              <a:off x="392262" y="3522780"/>
              <a:ext cx="4315157" cy="2133600"/>
              <a:chOff x="3429000" y="3627516"/>
              <a:chExt cx="5381957" cy="26516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A857B3A-632B-4DB5-4998-10AD8E9D3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9000" y="3627516"/>
                <a:ext cx="2470685" cy="2651647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E19A2A8-93CD-BF04-C6DA-67E847ED4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9685" y="3627517"/>
                <a:ext cx="2911272" cy="2651646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C04AAE-FB8E-6F69-450D-490D271DED11}"/>
              </a:ext>
            </a:extLst>
          </p:cNvPr>
          <p:cNvGrpSpPr/>
          <p:nvPr/>
        </p:nvGrpSpPr>
        <p:grpSpPr>
          <a:xfrm>
            <a:off x="457200" y="1240019"/>
            <a:ext cx="4114799" cy="2407443"/>
            <a:chOff x="379413" y="1363980"/>
            <a:chExt cx="4040187" cy="240744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25954E9-E76B-1E41-EB46-97B2BDCF3680}"/>
                </a:ext>
              </a:extLst>
            </p:cNvPr>
            <p:cNvGrpSpPr/>
            <p:nvPr/>
          </p:nvGrpSpPr>
          <p:grpSpPr>
            <a:xfrm>
              <a:off x="379413" y="1363980"/>
              <a:ext cx="4040187" cy="2133599"/>
              <a:chOff x="337284" y="1834733"/>
              <a:chExt cx="6959542" cy="3493336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640AE69-3B7B-6B96-9C1A-161D4B3C1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284" y="1834733"/>
                <a:ext cx="3461385" cy="3493336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C8E1C3A-5B16-0AEC-DD93-12F80F72C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8669" y="1835253"/>
                <a:ext cx="3498157" cy="3492816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  <p:sp>
          <p:nvSpPr>
            <p:cNvPr id="29" name="슬라이드 번호 개체 틀 2">
              <a:extLst>
                <a:ext uri="{FF2B5EF4-FFF2-40B4-BE49-F238E27FC236}">
                  <a16:creationId xmlns:a16="http://schemas.microsoft.com/office/drawing/2014/main" id="{6EBCCC7B-D799-4FD3-DAB6-E675460C9DA9}"/>
                </a:ext>
              </a:extLst>
            </p:cNvPr>
            <p:cNvSpPr txBox="1">
              <a:spLocks/>
            </p:cNvSpPr>
            <p:nvPr/>
          </p:nvSpPr>
          <p:spPr>
            <a:xfrm>
              <a:off x="379413" y="3497579"/>
              <a:ext cx="4040187" cy="27384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추가 효과 아이템과 패시브 강화 등 성장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요소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0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5330</TotalTime>
  <Words>955</Words>
  <Application>Microsoft Office PowerPoint</Application>
  <PresentationFormat>화면 슬라이드 쇼(4:3)</PresentationFormat>
  <Paragraphs>121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르캉 카</cp:lastModifiedBy>
  <cp:revision>517</cp:revision>
  <dcterms:created xsi:type="dcterms:W3CDTF">2006-08-16T00:00:00Z</dcterms:created>
  <dcterms:modified xsi:type="dcterms:W3CDTF">2024-03-27T15:51:35Z</dcterms:modified>
  <cp:version/>
</cp:coreProperties>
</file>